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56" r:id="rId2"/>
    <p:sldId id="263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8E80666-FB37-4B36-9149-507F3B0178E3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trcsmshw.wikispaces.com/Helen+-+Spanis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9906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Me llamo ________________ </a:t>
            </a:r>
            <a:r>
              <a:rPr lang="en-US" sz="2800" dirty="0"/>
              <a:t>	</a:t>
            </a:r>
            <a:r>
              <a:rPr lang="en-US" sz="2800" dirty="0" smtClean="0"/>
              <a:t>	       </a:t>
            </a:r>
            <a:r>
              <a:rPr lang="en-US" sz="2800" smtClean="0"/>
              <a:t>Clase </a:t>
            </a:r>
            <a:r>
              <a:rPr lang="en-US" sz="2800" smtClean="0"/>
              <a:t>601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La fecha es el 12 de </a:t>
            </a:r>
            <a:r>
              <a:rPr lang="en-US" sz="2800" dirty="0" err="1" smtClean="0"/>
              <a:t>septiembre</a:t>
            </a:r>
            <a:r>
              <a:rPr lang="en-US" sz="2800" dirty="0" smtClean="0"/>
              <a:t> del 2017 </a:t>
            </a:r>
            <a:r>
              <a:rPr lang="en-US" sz="2800" i="1" dirty="0" smtClean="0"/>
              <a:t>(12/09/17)</a:t>
            </a:r>
            <a:endParaRPr lang="en-US" sz="28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28601" y="1295400"/>
            <a:ext cx="8619154" cy="54102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Propósito # 1: </a:t>
            </a:r>
            <a:r>
              <a:rPr lang="es-ES_tradnl" b="1" dirty="0" smtClean="0"/>
              <a:t>¿Cómo repasamos los saludos, </a:t>
            </a:r>
            <a:r>
              <a:rPr lang="es-ES_tradnl" b="1" dirty="0" err="1" smtClean="0"/>
              <a:t>numeros</a:t>
            </a:r>
            <a:r>
              <a:rPr lang="es-ES_tradnl" b="1" dirty="0" smtClean="0"/>
              <a:t> y fechas?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92D050"/>
                </a:solidFill>
              </a:rPr>
              <a:t>L.O: Students will </a:t>
            </a:r>
            <a:r>
              <a:rPr lang="en-US" b="1" i="1" dirty="0" smtClean="0">
                <a:solidFill>
                  <a:srgbClr val="92D050"/>
                </a:solidFill>
              </a:rPr>
              <a:t>remember greetings, farewells, numbers and dates.</a:t>
            </a:r>
            <a:endParaRPr lang="es-ES_tradnl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Actividad Inicial: </a:t>
            </a:r>
          </a:p>
          <a:p>
            <a:pPr>
              <a:buClr>
                <a:srgbClr val="009900"/>
              </a:buClr>
            </a:pPr>
            <a:r>
              <a:rPr lang="es-ES_tradnl" b="1" dirty="0" err="1" smtClean="0"/>
              <a:t>Copy</a:t>
            </a:r>
            <a:r>
              <a:rPr lang="es-ES_tradnl" b="1" dirty="0" smtClean="0"/>
              <a:t> and </a:t>
            </a:r>
            <a:r>
              <a:rPr lang="es-ES_tradnl" b="1" dirty="0" err="1" smtClean="0"/>
              <a:t>Greet</a:t>
            </a:r>
            <a:r>
              <a:rPr lang="es-ES_tradnl" b="1" dirty="0" smtClean="0"/>
              <a:t> </a:t>
            </a:r>
            <a:r>
              <a:rPr lang="es-ES_tradnl" b="1" dirty="0" err="1" smtClean="0"/>
              <a:t>the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following</a:t>
            </a:r>
            <a:r>
              <a:rPr lang="es-ES_tradnl" b="1" dirty="0" smtClean="0"/>
              <a:t> </a:t>
            </a:r>
            <a:r>
              <a:rPr lang="es-ES_tradnl" b="1" dirty="0" err="1" smtClean="0"/>
              <a:t>people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appropriately</a:t>
            </a:r>
            <a:r>
              <a:rPr lang="es-ES_tradnl" b="1" dirty="0" smtClean="0"/>
              <a:t>, In </a:t>
            </a:r>
            <a:r>
              <a:rPr lang="es-ES_tradnl" b="1" dirty="0" err="1" smtClean="0"/>
              <a:t>Spanish</a:t>
            </a:r>
            <a:r>
              <a:rPr lang="es-ES_tradnl" b="1" dirty="0" smtClean="0"/>
              <a:t>:</a:t>
            </a:r>
          </a:p>
          <a:p>
            <a:pPr marL="514350" indent="-514350">
              <a:buClr>
                <a:srgbClr val="009900"/>
              </a:buClr>
              <a:buAutoNum type="arabicPeriod"/>
            </a:pPr>
            <a:r>
              <a:rPr lang="es-ES_tradnl" b="1" dirty="0" smtClean="0"/>
              <a:t>Señora </a:t>
            </a:r>
            <a:r>
              <a:rPr lang="es-ES_tradnl" b="1" dirty="0" err="1" smtClean="0"/>
              <a:t>Martinez</a:t>
            </a:r>
            <a:r>
              <a:rPr lang="es-ES_tradnl" b="1" dirty="0" smtClean="0"/>
              <a:t> in </a:t>
            </a:r>
            <a:r>
              <a:rPr lang="es-ES_tradnl" b="1" dirty="0" err="1" smtClean="0"/>
              <a:t>the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morning</a:t>
            </a:r>
            <a:endParaRPr lang="es-ES_tradnl" b="1" dirty="0" smtClean="0"/>
          </a:p>
          <a:p>
            <a:pPr marL="514350" indent="-514350">
              <a:buClr>
                <a:srgbClr val="009900"/>
              </a:buClr>
              <a:buAutoNum type="arabicPeriod"/>
            </a:pPr>
            <a:endParaRPr lang="es-ES_tradnl" b="1" dirty="0" smtClean="0"/>
          </a:p>
          <a:p>
            <a:pPr marL="514350" indent="-514350">
              <a:buClr>
                <a:srgbClr val="009900"/>
              </a:buClr>
              <a:buAutoNum type="arabicPeriod"/>
            </a:pPr>
            <a:r>
              <a:rPr lang="es-ES_tradnl" b="1" dirty="0" smtClean="0"/>
              <a:t>Señor Acevedo in </a:t>
            </a:r>
            <a:r>
              <a:rPr lang="es-ES_tradnl" b="1" dirty="0" err="1" smtClean="0"/>
              <a:t>the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afternoon</a:t>
            </a:r>
            <a:endParaRPr lang="es-ES_tradnl" b="1" dirty="0" smtClean="0"/>
          </a:p>
          <a:p>
            <a:pPr marL="514350" indent="-514350">
              <a:buClr>
                <a:srgbClr val="009900"/>
              </a:buClr>
              <a:buAutoNum type="arabicPeriod"/>
            </a:pPr>
            <a:endParaRPr lang="es-ES_tradnl" b="1" dirty="0" smtClean="0"/>
          </a:p>
          <a:p>
            <a:pPr marL="514350" indent="-514350">
              <a:buClr>
                <a:srgbClr val="009900"/>
              </a:buClr>
              <a:buAutoNum type="arabicPeriod"/>
            </a:pPr>
            <a:r>
              <a:rPr lang="es-ES_tradnl" b="1" dirty="0" smtClean="0"/>
              <a:t>Señorita Sosa in </a:t>
            </a:r>
            <a:r>
              <a:rPr lang="es-ES_tradnl" b="1" dirty="0" err="1" smtClean="0"/>
              <a:t>the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evening</a:t>
            </a:r>
            <a:endParaRPr lang="es-ES_tradnl" b="1" dirty="0" smtClean="0"/>
          </a:p>
          <a:p>
            <a:pPr marL="0" indent="0">
              <a:buNone/>
            </a:pPr>
            <a:endParaRPr lang="es-ES_tradnl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17408" y="6320135"/>
            <a:ext cx="208839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</a:rPr>
              <a:t>USED POLITELY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62494" y="3775136"/>
            <a:ext cx="244810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>
                <a:solidFill>
                  <a:srgbClr val="0000FF"/>
                </a:solidFill>
              </a:rPr>
              <a:t>Buenos </a:t>
            </a:r>
            <a:r>
              <a:rPr lang="es-ES_tradnl" sz="2400" b="1" dirty="0" smtClean="0">
                <a:solidFill>
                  <a:srgbClr val="0000FF"/>
                </a:solidFill>
              </a:rPr>
              <a:t>días</a:t>
            </a:r>
          </a:p>
          <a:p>
            <a:r>
              <a:rPr lang="es-ES_tradnl" sz="2200" i="1" dirty="0" err="1">
                <a:solidFill>
                  <a:srgbClr val="7030A0"/>
                </a:solidFill>
              </a:rPr>
              <a:t>g</a:t>
            </a:r>
            <a:r>
              <a:rPr lang="es-ES_tradnl" sz="2200" i="1" dirty="0" err="1" smtClean="0">
                <a:solidFill>
                  <a:srgbClr val="7030A0"/>
                </a:solidFill>
              </a:rPr>
              <a:t>ood</a:t>
            </a:r>
            <a:r>
              <a:rPr lang="es-ES_tradnl" sz="2200" i="1" dirty="0" smtClean="0">
                <a:solidFill>
                  <a:srgbClr val="7030A0"/>
                </a:solidFill>
              </a:rPr>
              <a:t> </a:t>
            </a:r>
            <a:r>
              <a:rPr lang="es-ES_tradnl" sz="2200" i="1" dirty="0" err="1" smtClean="0">
                <a:solidFill>
                  <a:srgbClr val="7030A0"/>
                </a:solidFill>
              </a:rPr>
              <a:t>morning</a:t>
            </a:r>
            <a:endParaRPr lang="es-ES_tradnl" sz="2200" i="1" dirty="0">
              <a:solidFill>
                <a:srgbClr val="7030A0"/>
              </a:solidFill>
            </a:endParaRPr>
          </a:p>
          <a:p>
            <a:r>
              <a:rPr lang="es-ES_tradnl" sz="2400" b="1" dirty="0" smtClean="0">
                <a:solidFill>
                  <a:srgbClr val="0000FF"/>
                </a:solidFill>
              </a:rPr>
              <a:t>Buenas tardes</a:t>
            </a:r>
          </a:p>
          <a:p>
            <a:r>
              <a:rPr lang="es-ES_tradnl" sz="2200" i="1" dirty="0" err="1" smtClean="0">
                <a:solidFill>
                  <a:srgbClr val="7030A0"/>
                </a:solidFill>
              </a:rPr>
              <a:t>good</a:t>
            </a:r>
            <a:r>
              <a:rPr lang="es-ES_tradnl" sz="2200" i="1" dirty="0" smtClean="0">
                <a:solidFill>
                  <a:srgbClr val="7030A0"/>
                </a:solidFill>
              </a:rPr>
              <a:t> </a:t>
            </a:r>
            <a:r>
              <a:rPr lang="es-ES_tradnl" sz="2200" i="1" dirty="0" err="1" smtClean="0">
                <a:solidFill>
                  <a:srgbClr val="7030A0"/>
                </a:solidFill>
              </a:rPr>
              <a:t>afternoon</a:t>
            </a:r>
            <a:endParaRPr lang="es-ES_tradnl" sz="2200" i="1" dirty="0">
              <a:solidFill>
                <a:srgbClr val="7030A0"/>
              </a:solidFill>
            </a:endParaRPr>
          </a:p>
          <a:p>
            <a:r>
              <a:rPr lang="es-ES_tradnl" sz="2400" b="1" dirty="0" smtClean="0">
                <a:solidFill>
                  <a:srgbClr val="0000FF"/>
                </a:solidFill>
              </a:rPr>
              <a:t>Buenas noches</a:t>
            </a:r>
          </a:p>
          <a:p>
            <a:r>
              <a:rPr lang="es-ES_tradnl" sz="2200" i="1" dirty="0" err="1" smtClean="0">
                <a:solidFill>
                  <a:srgbClr val="7030A0"/>
                </a:solidFill>
              </a:rPr>
              <a:t>good</a:t>
            </a:r>
            <a:r>
              <a:rPr lang="es-ES_tradnl" sz="2200" i="1" dirty="0" smtClean="0">
                <a:solidFill>
                  <a:srgbClr val="7030A0"/>
                </a:solidFill>
              </a:rPr>
              <a:t> </a:t>
            </a:r>
            <a:r>
              <a:rPr lang="es-ES_tradnl" sz="2200" i="1" dirty="0" err="1" smtClean="0">
                <a:solidFill>
                  <a:srgbClr val="7030A0"/>
                </a:solidFill>
              </a:rPr>
              <a:t>evening</a:t>
            </a:r>
            <a:endParaRPr lang="es-ES_tradnl" sz="2200" i="1" dirty="0" smtClean="0">
              <a:solidFill>
                <a:srgbClr val="7030A0"/>
              </a:solidFill>
            </a:endParaRPr>
          </a:p>
          <a:p>
            <a:r>
              <a:rPr lang="es-ES_tradnl" sz="2200" i="1" dirty="0" smtClean="0">
                <a:solidFill>
                  <a:srgbClr val="FF3399"/>
                </a:solidFill>
              </a:rPr>
              <a:t>*</a:t>
            </a:r>
            <a:r>
              <a:rPr lang="es-ES_tradnl" sz="2200" i="1" dirty="0" err="1" smtClean="0">
                <a:solidFill>
                  <a:srgbClr val="FF3399"/>
                </a:solidFill>
              </a:rPr>
              <a:t>good</a:t>
            </a:r>
            <a:r>
              <a:rPr lang="es-ES_tradnl" sz="2200" i="1" dirty="0" smtClean="0">
                <a:solidFill>
                  <a:srgbClr val="FF3399"/>
                </a:solidFill>
              </a:rPr>
              <a:t> </a:t>
            </a:r>
            <a:r>
              <a:rPr lang="es-ES_tradnl" sz="2200" i="1" dirty="0" err="1" smtClean="0">
                <a:solidFill>
                  <a:srgbClr val="FF3399"/>
                </a:solidFill>
              </a:rPr>
              <a:t>night</a:t>
            </a:r>
            <a:endParaRPr lang="es-ES_tradnl" sz="2200" i="1" dirty="0">
              <a:solidFill>
                <a:srgbClr val="FF3399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715000" y="3775136"/>
            <a:ext cx="3124200" cy="253580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30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4"/>
          <p:cNvSpPr txBox="1">
            <a:spLocks/>
          </p:cNvSpPr>
          <p:nvPr/>
        </p:nvSpPr>
        <p:spPr>
          <a:xfrm>
            <a:off x="381000" y="609600"/>
            <a:ext cx="8534400" cy="57150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9900"/>
              </a:buClr>
            </a:pPr>
            <a:r>
              <a:rPr lang="es-ES_tradnl" b="1" smtClean="0"/>
              <a:t>Copy and tell if the goodbyes are formal </a:t>
            </a:r>
            <a:r>
              <a:rPr lang="es-ES_tradnl" sz="4000" b="1" i="1" smtClean="0">
                <a:solidFill>
                  <a:srgbClr val="FF0000"/>
                </a:solidFill>
              </a:rPr>
              <a:t>(f)</a:t>
            </a:r>
            <a:r>
              <a:rPr lang="es-ES_tradnl" b="1" smtClean="0"/>
              <a:t> or informal </a:t>
            </a:r>
            <a:r>
              <a:rPr lang="es-ES_tradnl" sz="4000" b="1" i="1" smtClean="0">
                <a:solidFill>
                  <a:srgbClr val="0070C0"/>
                </a:solidFill>
              </a:rPr>
              <a:t>(i)</a:t>
            </a:r>
            <a:r>
              <a:rPr lang="es-ES_tradnl" sz="4000" b="1" smtClean="0"/>
              <a:t>.</a:t>
            </a:r>
          </a:p>
          <a:p>
            <a:pPr marL="514350" indent="-514350">
              <a:buClr>
                <a:srgbClr val="009900"/>
              </a:buClr>
              <a:buFont typeface="Wingdings 2" pitchFamily="18" charset="2"/>
              <a:buAutoNum type="arabicPeriod"/>
            </a:pPr>
            <a:r>
              <a:rPr lang="es-ES_tradnl" b="1" smtClean="0"/>
              <a:t>____ Adiós, Señora		</a:t>
            </a:r>
            <a:r>
              <a:rPr lang="es-ES_tradnl" sz="2000" b="1" smtClean="0">
                <a:solidFill>
                  <a:srgbClr val="00B050"/>
                </a:solidFill>
              </a:rPr>
              <a:t>3.</a:t>
            </a:r>
            <a:r>
              <a:rPr lang="es-ES_tradnl" b="1" smtClean="0"/>
              <a:t> _____Chao, Rosa.</a:t>
            </a:r>
          </a:p>
          <a:p>
            <a:pPr marL="514350" indent="-514350">
              <a:buClr>
                <a:srgbClr val="009900"/>
              </a:buClr>
              <a:buFont typeface="Wingdings 2" pitchFamily="18" charset="2"/>
              <a:buAutoNum type="arabicPeriod"/>
            </a:pPr>
            <a:r>
              <a:rPr lang="es-ES_tradnl" b="1" smtClean="0"/>
              <a:t>____Hasta luego, Pedro       </a:t>
            </a:r>
            <a:r>
              <a:rPr lang="es-ES_tradnl" sz="2000" b="1" smtClean="0">
                <a:solidFill>
                  <a:srgbClr val="00B050"/>
                </a:solidFill>
              </a:rPr>
              <a:t>4. </a:t>
            </a:r>
            <a:r>
              <a:rPr lang="es-ES_tradnl" b="1" smtClean="0"/>
              <a:t>_____Hasta mañana,</a:t>
            </a:r>
          </a:p>
          <a:p>
            <a:pPr marL="0" indent="0">
              <a:buClr>
                <a:srgbClr val="009900"/>
              </a:buClr>
              <a:buFont typeface="Wingdings 2" pitchFamily="18" charset="2"/>
              <a:buNone/>
            </a:pPr>
            <a:r>
              <a:rPr lang="es-ES_tradnl" b="1" smtClean="0"/>
              <a:t>						   señor Mora.</a:t>
            </a:r>
          </a:p>
          <a:p>
            <a:pPr indent="-342900"/>
            <a:r>
              <a:rPr lang="en-US" b="1" smtClean="0"/>
              <a:t>Escribe las fechas correctamente en español.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smtClean="0"/>
              <a:t>December 17, 1976, Sunday</a:t>
            </a:r>
          </a:p>
          <a:p>
            <a:pPr marL="514350" indent="-514350">
              <a:buFont typeface="+mj-lt"/>
              <a:buAutoNum type="arabicPeriod"/>
            </a:pPr>
            <a:endParaRPr lang="en-US" b="1" smtClean="0"/>
          </a:p>
          <a:p>
            <a:pPr marL="514350" indent="-514350">
              <a:buFont typeface="+mj-lt"/>
              <a:buAutoNum type="arabicPeriod"/>
            </a:pPr>
            <a:endParaRPr lang="en-US" b="1" smtClean="0"/>
          </a:p>
          <a:p>
            <a:pPr marL="514350" indent="-514350">
              <a:buFont typeface="+mj-lt"/>
              <a:buAutoNum type="arabicPeriod"/>
            </a:pPr>
            <a:r>
              <a:rPr lang="en-US" b="1" smtClean="0"/>
              <a:t>February 20, 1985, Wednesday</a:t>
            </a:r>
          </a:p>
          <a:p>
            <a:pPr marL="514350" indent="-514350">
              <a:buFont typeface="+mj-lt"/>
              <a:buAutoNum type="arabicPeriod"/>
            </a:pPr>
            <a:endParaRPr lang="en-US" b="1" smtClean="0"/>
          </a:p>
          <a:p>
            <a:pPr marL="514350" indent="-514350">
              <a:buFont typeface="+mj-lt"/>
              <a:buAutoNum type="arabicPeriod"/>
            </a:pPr>
            <a:endParaRPr lang="en-US" b="1" smtClean="0"/>
          </a:p>
          <a:p>
            <a:pPr marL="514350" indent="-514350">
              <a:buFont typeface="+mj-lt"/>
              <a:buAutoNum type="arabicPeriod"/>
            </a:pPr>
            <a:r>
              <a:rPr lang="en-US" b="1" smtClean="0"/>
              <a:t>June 9, 2002, Friday</a:t>
            </a:r>
          </a:p>
          <a:p>
            <a:pPr indent="-342900">
              <a:buClr>
                <a:srgbClr val="009900"/>
              </a:buClr>
            </a:pP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307016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024744" cy="875264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Formula </a:t>
            </a:r>
            <a:r>
              <a:rPr lang="en-US" b="1" dirty="0" err="1" smtClean="0">
                <a:solidFill>
                  <a:srgbClr val="FF0000"/>
                </a:solidFill>
              </a:rPr>
              <a:t>para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las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fechas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284" y="1701650"/>
            <a:ext cx="8767916" cy="4525963"/>
          </a:xfrm>
        </p:spPr>
        <p:txBody>
          <a:bodyPr/>
          <a:lstStyle/>
          <a:p>
            <a:pPr indent="-342900"/>
            <a:r>
              <a:rPr lang="en-US" b="1" dirty="0" smtClean="0"/>
              <a:t>Day of week + el +</a:t>
            </a:r>
            <a:r>
              <a:rPr lang="en-US" b="1" u="sng" dirty="0" smtClean="0"/>
              <a:t>(number of day)</a:t>
            </a:r>
            <a:r>
              <a:rPr lang="en-US" b="1" dirty="0" smtClean="0"/>
              <a:t> + de + </a:t>
            </a:r>
            <a:r>
              <a:rPr lang="en-US" b="1" u="sng" dirty="0" smtClean="0"/>
              <a:t>month</a:t>
            </a:r>
            <a:r>
              <a:rPr lang="en-US" b="1" dirty="0" smtClean="0"/>
              <a:t> +     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                de</a:t>
            </a:r>
            <a:r>
              <a:rPr lang="en-US" b="1" dirty="0" smtClean="0"/>
              <a:t>(1999 </a:t>
            </a:r>
            <a:r>
              <a:rPr lang="en-US" b="1" i="1" dirty="0" smtClean="0"/>
              <a:t>below)</a:t>
            </a:r>
          </a:p>
          <a:p>
            <a:pPr marL="0" indent="0">
              <a:buNone/>
            </a:pPr>
            <a:r>
              <a:rPr lang="en-US" b="1" i="1" dirty="0" smtClean="0"/>
              <a:t>                </a:t>
            </a:r>
            <a:r>
              <a:rPr lang="en-US" b="1" dirty="0" smtClean="0">
                <a:solidFill>
                  <a:srgbClr val="7030A0"/>
                </a:solidFill>
              </a:rPr>
              <a:t>del</a:t>
            </a:r>
            <a:r>
              <a:rPr lang="en-US" b="1" dirty="0" smtClean="0"/>
              <a:t> </a:t>
            </a:r>
            <a:r>
              <a:rPr lang="en-US" b="1" i="1" dirty="0" smtClean="0"/>
              <a:t>(2000+)</a:t>
            </a:r>
          </a:p>
          <a:p>
            <a:pPr marL="0" indent="0">
              <a:buNone/>
            </a:pPr>
            <a:r>
              <a:rPr lang="en-US" b="1" dirty="0" smtClean="0"/>
              <a:t>So…  November 14, 1989, Tuesday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October 11, 2009, Sunday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03006" y="3424535"/>
            <a:ext cx="1158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martes</a:t>
            </a:r>
            <a:r>
              <a:rPr lang="en-US" sz="2400" b="1" dirty="0">
                <a:solidFill>
                  <a:srgbClr val="00B050"/>
                </a:solidFill>
              </a:rPr>
              <a:t>,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02068" y="3429000"/>
            <a:ext cx="14133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El </a:t>
            </a:r>
            <a:r>
              <a:rPr lang="en-US" sz="2400" b="1" u="sng" dirty="0" err="1">
                <a:solidFill>
                  <a:srgbClr val="00B050"/>
                </a:solidFill>
              </a:rPr>
              <a:t>catorce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20822" y="3429000"/>
            <a:ext cx="1956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de </a:t>
            </a:r>
            <a:r>
              <a:rPr lang="en-US" sz="2400" b="1" u="sng" dirty="0" err="1">
                <a:solidFill>
                  <a:srgbClr val="00B050"/>
                </a:solidFill>
              </a:rPr>
              <a:t>noviembre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3881735"/>
            <a:ext cx="4754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de</a:t>
            </a:r>
            <a:r>
              <a:rPr lang="en-US" sz="2400" b="1" dirty="0">
                <a:solidFill>
                  <a:srgbClr val="00B050"/>
                </a:solidFill>
              </a:rPr>
              <a:t> mil </a:t>
            </a:r>
            <a:r>
              <a:rPr lang="en-US" sz="2400" b="1" dirty="0" err="1">
                <a:solidFill>
                  <a:srgbClr val="00B050"/>
                </a:solidFill>
              </a:rPr>
              <a:t>novecientos</a:t>
            </a:r>
            <a:r>
              <a:rPr lang="en-US" sz="2400" b="1" dirty="0">
                <a:solidFill>
                  <a:srgbClr val="00B050"/>
                </a:solidFill>
              </a:rPr>
              <a:t> </a:t>
            </a:r>
            <a:r>
              <a:rPr lang="en-US" sz="2400" b="1" dirty="0" err="1">
                <a:solidFill>
                  <a:srgbClr val="00B050"/>
                </a:solidFill>
              </a:rPr>
              <a:t>ochenta</a:t>
            </a:r>
            <a:r>
              <a:rPr lang="en-US" sz="2400" b="1" dirty="0">
                <a:solidFill>
                  <a:srgbClr val="00B050"/>
                </a:solidFill>
              </a:rPr>
              <a:t> y </a:t>
            </a:r>
            <a:r>
              <a:rPr lang="en-US" sz="2400" b="1" dirty="0" err="1">
                <a:solidFill>
                  <a:srgbClr val="00B050"/>
                </a:solidFill>
              </a:rPr>
              <a:t>nueve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437" y="4793902"/>
            <a:ext cx="7311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B050"/>
                </a:solidFill>
              </a:rPr>
              <a:t>domingo</a:t>
            </a:r>
            <a:r>
              <a:rPr lang="en-US" sz="2400" b="1" dirty="0">
                <a:solidFill>
                  <a:srgbClr val="00B050"/>
                </a:solidFill>
              </a:rPr>
              <a:t>, el once de </a:t>
            </a:r>
            <a:r>
              <a:rPr lang="en-US" sz="2400" b="1" dirty="0" err="1">
                <a:solidFill>
                  <a:srgbClr val="00B050"/>
                </a:solidFill>
              </a:rPr>
              <a:t>octubre</a:t>
            </a:r>
            <a:r>
              <a:rPr lang="en-US" sz="2400" b="1" dirty="0">
                <a:solidFill>
                  <a:srgbClr val="00B050"/>
                </a:solidFill>
              </a:rPr>
              <a:t> </a:t>
            </a:r>
            <a:r>
              <a:rPr lang="en-US" sz="2400" b="1" dirty="0">
                <a:solidFill>
                  <a:srgbClr val="7030A0"/>
                </a:solidFill>
              </a:rPr>
              <a:t>del</a:t>
            </a:r>
            <a:r>
              <a:rPr lang="en-US" sz="2400" b="1" dirty="0">
                <a:solidFill>
                  <a:srgbClr val="00B050"/>
                </a:solidFill>
              </a:rPr>
              <a:t> dos mil </a:t>
            </a:r>
            <a:r>
              <a:rPr lang="en-US" sz="2400" b="1" dirty="0" err="1">
                <a:solidFill>
                  <a:srgbClr val="00B050"/>
                </a:solidFill>
              </a:rPr>
              <a:t>nueve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75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b="1" dirty="0" err="1">
                <a:solidFill>
                  <a:srgbClr val="FF0000"/>
                </a:solidFill>
              </a:rPr>
              <a:t>Actividades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791200"/>
          </a:xfrm>
        </p:spPr>
        <p:txBody>
          <a:bodyPr>
            <a:normAutofit/>
          </a:bodyPr>
          <a:lstStyle/>
          <a:p>
            <a:r>
              <a:rPr lang="en-US" b="1" dirty="0"/>
              <a:t>Helen’s Wiki Page</a:t>
            </a:r>
          </a:p>
          <a:p>
            <a:pPr lvl="1"/>
            <a:r>
              <a:rPr lang="en-US" b="1" dirty="0">
                <a:hlinkClick r:id="rId2"/>
              </a:rPr>
              <a:t>http://trcsmshw.wikispaces.com</a:t>
            </a:r>
            <a:r>
              <a:rPr lang="en-US" b="1" dirty="0">
                <a:solidFill>
                  <a:srgbClr val="00B050"/>
                </a:solidFill>
                <a:hlinkClick r:id="rId2"/>
              </a:rPr>
              <a:t>/Helen+-+Spanish</a:t>
            </a:r>
            <a:r>
              <a:rPr lang="en-US" b="1" dirty="0">
                <a:solidFill>
                  <a:srgbClr val="00B050"/>
                </a:solidFill>
              </a:rPr>
              <a:t> </a:t>
            </a:r>
          </a:p>
          <a:p>
            <a:r>
              <a:rPr lang="en-US" b="1" dirty="0"/>
              <a:t>Interview Helen!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err="1" smtClean="0"/>
              <a:t>Completa</a:t>
            </a:r>
            <a:r>
              <a:rPr lang="en-US" b="1" dirty="0" smtClean="0"/>
              <a:t> </a:t>
            </a:r>
            <a:r>
              <a:rPr lang="en-US" b="1" dirty="0"/>
              <a:t>la </a:t>
            </a:r>
            <a:r>
              <a:rPr lang="en-US" b="1" dirty="0" err="1"/>
              <a:t>hoja</a:t>
            </a:r>
            <a:r>
              <a:rPr lang="en-US" b="1" dirty="0"/>
              <a:t> </a:t>
            </a:r>
            <a:r>
              <a:rPr lang="en-US" b="1" u="sng" dirty="0"/>
              <a:t>MIS COSAS FAVORITAS.</a:t>
            </a:r>
          </a:p>
          <a:p>
            <a:r>
              <a:rPr lang="en-US" b="1" dirty="0" smtClean="0"/>
              <a:t>Bring </a:t>
            </a:r>
            <a:r>
              <a:rPr lang="en-US" b="1" dirty="0"/>
              <a:t>supplies to </a:t>
            </a:r>
            <a:r>
              <a:rPr lang="en-US" b="1" dirty="0" smtClean="0"/>
              <a:t>class by no later than MONDAY, SEPTEMBER 18</a:t>
            </a:r>
          </a:p>
          <a:p>
            <a:pPr lvl="1"/>
            <a:r>
              <a:rPr lang="en-US" b="1" dirty="0" smtClean="0"/>
              <a:t>5 Subject Spiral Notebook</a:t>
            </a:r>
          </a:p>
          <a:p>
            <a:pPr lvl="1"/>
            <a:r>
              <a:rPr lang="en-US" b="1" dirty="0" smtClean="0"/>
              <a:t>Glue, color pencils, scissors</a:t>
            </a:r>
          </a:p>
          <a:p>
            <a:pPr lvl="1"/>
            <a:r>
              <a:rPr lang="en-US" b="1" dirty="0" smtClean="0"/>
              <a:t>Jumbo Book Sock</a:t>
            </a:r>
          </a:p>
          <a:p>
            <a:pPr lvl="1"/>
            <a:r>
              <a:rPr lang="en-US" b="1" dirty="0" smtClean="0"/>
              <a:t>Contac Paper</a:t>
            </a:r>
            <a:endParaRPr lang="en-US" b="1" dirty="0"/>
          </a:p>
          <a:p>
            <a:r>
              <a:rPr lang="en-US" b="1" dirty="0"/>
              <a:t>Bring </a:t>
            </a:r>
            <a:r>
              <a:rPr lang="en-US" b="1" dirty="0" smtClean="0"/>
              <a:t>contract/ Parent contact form SIGNED</a:t>
            </a:r>
            <a:endParaRPr lang="en-US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27703" y="2133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err="1">
                <a:solidFill>
                  <a:srgbClr val="FF0000"/>
                </a:solidFill>
              </a:rPr>
              <a:t>Tarea</a:t>
            </a:r>
            <a:r>
              <a:rPr lang="en-US" b="1" dirty="0">
                <a:solidFill>
                  <a:srgbClr val="FF0000"/>
                </a:solidFill>
              </a:rPr>
              <a:t> # 1</a:t>
            </a:r>
          </a:p>
        </p:txBody>
      </p:sp>
    </p:spTree>
    <p:extLst>
      <p:ext uri="{BB962C8B-B14F-4D97-AF65-F5344CB8AC3E}">
        <p14:creationId xmlns:p14="http://schemas.microsoft.com/office/powerpoint/2010/main" val="110509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1172</TotalTime>
  <Words>213</Words>
  <Application>Microsoft Office PowerPoint</Application>
  <PresentationFormat>On-screen Show (4:3)</PresentationFormat>
  <Paragraphs>57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Austin</vt:lpstr>
      <vt:lpstr>   Me llamo ________________          Clase 601 La fecha es el 12 de septiembre del 2017 (12/09/17)</vt:lpstr>
      <vt:lpstr>PowerPoint Presentation</vt:lpstr>
      <vt:lpstr>Formula para las fechas</vt:lpstr>
      <vt:lpstr>Actividades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          Clase 602 La fecha es el 12 de septiembre del 2017 (12/09/17)</dc:title>
  <dc:creator>Helen Zumaeta</dc:creator>
  <cp:lastModifiedBy>Helen Zumaeta</cp:lastModifiedBy>
  <cp:revision>10</cp:revision>
  <dcterms:created xsi:type="dcterms:W3CDTF">2017-09-11T18:57:10Z</dcterms:created>
  <dcterms:modified xsi:type="dcterms:W3CDTF">2017-09-12T19:02:30Z</dcterms:modified>
</cp:coreProperties>
</file>